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78" r:id="rId4"/>
    <p:sldId id="279" r:id="rId5"/>
    <p:sldId id="280" r:id="rId6"/>
    <p:sldId id="277" r:id="rId7"/>
    <p:sldId id="281" r:id="rId8"/>
    <p:sldId id="264" r:id="rId9"/>
    <p:sldId id="282" r:id="rId10"/>
    <p:sldId id="276" r:id="rId1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5"/>
    <a:srgbClr val="E2004B"/>
    <a:srgbClr val="5A5A5D"/>
    <a:srgbClr val="9E9E9E"/>
    <a:srgbClr val="222C37"/>
    <a:srgbClr val="000000"/>
    <a:srgbClr val="FFFFFF"/>
    <a:srgbClr val="00BAD4"/>
    <a:srgbClr val="8AC249"/>
    <a:srgbClr val="CDD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7" autoAdjust="0"/>
    <p:restoredTop sz="94635" autoAdjust="0"/>
  </p:normalViewPr>
  <p:slideViewPr>
    <p:cSldViewPr snapToGrid="0" showGuides="1">
      <p:cViewPr varScale="1">
        <p:scale>
          <a:sx n="109" d="100"/>
          <a:sy n="109" d="100"/>
        </p:scale>
        <p:origin x="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59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92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65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987"/>
            <a:ext cx="2806034" cy="900000"/>
          </a:xfrm>
          <a:prstGeom prst="rect">
            <a:avLst/>
          </a:prstGeom>
        </p:spPr>
      </p:pic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7" y="4319226"/>
            <a:ext cx="900000" cy="327562"/>
          </a:xfrm>
          <a:prstGeom prst="rect">
            <a:avLst/>
          </a:prstGeom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00" y="1333350"/>
            <a:ext cx="9000000" cy="9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headline purp -&gt;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4335750"/>
            <a:ext cx="3600000" cy="3600000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-279225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eal -&gt; pu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999" y="344312"/>
            <a:ext cx="71280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0000" y="1491749"/>
            <a:ext cx="77400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00" y="-2577348"/>
            <a:ext cx="3600000" cy="360000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17" y="4842445"/>
            <a:ext cx="474781" cy="17280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9389"/>
            <a:ext cx="1007999" cy="323303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01" y="4668235"/>
            <a:ext cx="642931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77" y="-2577348"/>
            <a:ext cx="3600000" cy="360000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9389"/>
            <a:ext cx="1007999" cy="323303"/>
          </a:xfrm>
          <a:prstGeom prst="rect">
            <a:avLst/>
          </a:prstGeom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76" y="4668235"/>
            <a:ext cx="642931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/>
          </a:solidFill>
        </p:spPr>
        <p:txBody>
          <a:bodyPr anchor="ctr" anchorCtr="0"/>
          <a:lstStyle>
            <a:lvl1pPr>
              <a:defRPr sz="4800" spc="-113">
                <a:solidFill>
                  <a:srgbClr val="002835"/>
                </a:solidFill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9389"/>
            <a:ext cx="1007999" cy="323303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01" y="4668235"/>
            <a:ext cx="642931" cy="234000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433575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guide – delete</a:t>
            </a:r>
            <a:r>
              <a:rPr lang="en-GB" sz="2400" b="0" cap="none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before use</a:t>
            </a:r>
            <a:endParaRPr lang="en-GB" sz="2400" b="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slides with pictureplaceholder, </a:t>
            </a:r>
            <a:br>
              <a:rPr lang="en-GB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icon and</a:t>
            </a:r>
            <a:r>
              <a:rPr lang="en-GB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choose </a:t>
            </a:r>
            <a:r>
              <a:rPr lang="en-GB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endParaRPr lang="en-GB" sz="675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n-GB" sz="750" b="1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GB" sz="750" b="1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GB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</a:t>
            </a:r>
            <a:r>
              <a:rPr lang="en-GB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change</a:t>
            </a:r>
            <a:r>
              <a:rPr lang="en-GB" sz="675" b="0" kern="1200" cap="none" noProof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size</a:t>
            </a:r>
            <a:r>
              <a:rPr lang="en-GB" sz="675" b="0" kern="1200" cap="none" baseline="0" noProof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</a:t>
            </a:r>
            <a:r>
              <a:rPr lang="en-GB" sz="675" b="0" strike="noStrike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br>
              <a:rPr lang="en-GB" sz="675" b="0" strike="noStrike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picture</a:t>
            </a:r>
            <a:endParaRPr lang="en-GB" sz="675" b="0" strike="sngStrike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scale the picture, </a:t>
            </a:r>
            <a:b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</a:t>
            </a: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</a:t>
            </a: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down while </a:t>
            </a:r>
            <a:b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dragging the corners of the </a:t>
            </a:r>
            <a:r>
              <a:rPr lang="en-GB" altLang="da-DK" sz="675" b="0" kern="1200" cap="none" noProof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</a:t>
            </a: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you delete the picture and </a:t>
            </a:r>
            <a:b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a new one, the picture may </a:t>
            </a:r>
            <a:b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in front of the text or graphic</a:t>
            </a:r>
            <a:r>
              <a:rPr lang="en-GB" altLang="da-DK" sz="675" b="0" strike="noStrike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strike="noStrike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happens, select the picture, </a:t>
            </a:r>
            <a:b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right-click and choose </a:t>
            </a: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675" b="0" strike="sngStrike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675" b="1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slide</a:t>
            </a:r>
            <a: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</a:t>
            </a:r>
            <a:b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</a:t>
            </a: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en-GB" altLang="da-DK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change an appropriate layout from the </a:t>
            </a:r>
            <a:br>
              <a:rPr lang="en-GB" altLang="da-DK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strike="noStrike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down</a:t>
            </a:r>
            <a:r>
              <a:rPr lang="en-GB" altLang="da-DK" sz="675" strike="noStrike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endParaRPr lang="en-GB" sz="675" b="1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the </a:t>
            </a: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675" strike="sngStrike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675" b="1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</a:t>
            </a:r>
            <a: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Position, size</a:t>
            </a:r>
            <a:r>
              <a:rPr lang="en-GB" altLang="da-DK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placeholders to their default </a:t>
            </a:r>
            <a:br>
              <a:rPr lang="en-GB" altLang="da-DK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endParaRPr lang="en-GB" altLang="da-DK" sz="675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text</a:t>
            </a:r>
            <a:r>
              <a:rPr lang="en-GB" sz="750" b="1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styles (levels)</a:t>
            </a:r>
            <a:endParaRPr lang="en-GB" sz="750" b="1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GB" altLang="da-DK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675" b="0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-key</a:t>
            </a:r>
            <a:r>
              <a:rPr lang="en-GB" altLang="da-DK" sz="675" b="0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jump through </a:t>
            </a:r>
            <a:br>
              <a:rPr lang="en-GB" altLang="da-DK" sz="675" b="0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levels. Click </a:t>
            </a:r>
            <a:r>
              <a:rPr lang="en-GB" altLang="da-DK" sz="675" b="1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en-GB" altLang="da-DK" sz="675" b="0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 </a:t>
            </a:r>
            <a:r>
              <a:rPr lang="en-GB" altLang="da-DK" sz="675" b="1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675" b="0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go back in levels use </a:t>
            </a:r>
            <a:r>
              <a:rPr lang="en-GB" altLang="da-DK" sz="675" b="1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SHIFT-TAB</a:t>
            </a:r>
            <a:endParaRPr lang="en-GB" altLang="da-DK" sz="675" b="1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Alternatively, </a:t>
            </a:r>
            <a:r>
              <a:rPr lang="en-GB" sz="675" b="1" cap="none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GB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br>
              <a:rPr lang="en-GB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75" b="1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list level </a:t>
            </a:r>
            <a:r>
              <a:rPr lang="en-GB" sz="675" cap="none" baseline="0" noProof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</a:t>
            </a:r>
            <a:endParaRPr lang="en-GB" sz="675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Install Roboto</a:t>
            </a:r>
            <a:r>
              <a:rPr lang="en-GB" sz="1000" b="1" kern="1200" cap="none" baseline="0" noProof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000" b="1" kern="1200" cap="none" noProof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1. </a:t>
            </a:r>
            <a:r>
              <a:rPr lang="en-GB" sz="68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Unzip</a:t>
            </a:r>
            <a:r>
              <a:rPr lang="en-GB" sz="680" b="0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the font-file and d</a:t>
            </a:r>
            <a:r>
              <a:rPr lang="en-GB" sz="68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2. </a:t>
            </a:r>
            <a:r>
              <a:rPr lang="en-GB" sz="68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Choose </a:t>
            </a:r>
            <a:r>
              <a:rPr lang="en-GB" sz="68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Add Fonts</a:t>
            </a:r>
            <a:r>
              <a:rPr lang="en-GB" sz="68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from the </a:t>
            </a:r>
            <a:r>
              <a:rPr lang="en-GB" sz="68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File menu</a:t>
            </a:r>
            <a:r>
              <a:rPr lang="en-GB" sz="68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select the font or a folder containing multiple fonts, then click </a:t>
            </a:r>
            <a:r>
              <a:rPr lang="en-GB" sz="68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</a:t>
            </a:r>
            <a:r>
              <a:rPr lang="en-GB" sz="68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to install the font(s). Check </a:t>
            </a:r>
            <a:r>
              <a:rPr lang="en-GB" sz="68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Select</a:t>
            </a:r>
            <a:r>
              <a:rPr lang="en-GB" sz="680" b="1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all fonts</a:t>
            </a:r>
            <a:endParaRPr lang="en-GB" sz="680" b="1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3. </a:t>
            </a:r>
            <a:r>
              <a:rPr lang="en-GB" altLang="da-DK" sz="680" b="0" i="0" kern="1200" cap="none" noProof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And</a:t>
            </a:r>
            <a:r>
              <a:rPr lang="en-GB" altLang="da-DK" sz="680" b="0" i="0" kern="1200" cap="none" baseline="0" noProof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en-GB" altLang="da-DK" sz="680" b="0" i="0" kern="1200" cap="none" noProof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click </a:t>
            </a:r>
            <a:r>
              <a:rPr lang="en-GB" altLang="da-DK" sz="680" b="1" i="0" kern="1200" cap="none" noProof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Install Roboto</a:t>
            </a:r>
            <a:r>
              <a:rPr lang="en-GB" sz="1000" b="1" kern="1200" cap="none" baseline="0" noProof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000" b="1" kern="1200" cap="none" noProof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1. </a:t>
            </a:r>
            <a:r>
              <a:rPr lang="en-GB" sz="68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Unzip</a:t>
            </a:r>
            <a:r>
              <a:rPr lang="en-GB" sz="680" b="0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the font-file and right</a:t>
            </a:r>
            <a:r>
              <a:rPr lang="en-GB" sz="68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-click on one of the font files. Choose Install. </a:t>
            </a:r>
            <a:br>
              <a:rPr lang="en-GB" sz="68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</a:br>
            <a:endParaRPr lang="en-GB" sz="680" b="1" cap="none" noProof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 smtClean="0"/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 smtClean="0"/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 smtClean="0">
                <a:solidFill>
                  <a:srgbClr val="E200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 smtClean="0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11/05/2017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52" r:id="rId2"/>
    <p:sldLayoutId id="2147483656" r:id="rId3"/>
    <p:sldLayoutId id="2147483651" r:id="rId4"/>
    <p:sldLayoutId id="2147483670" r:id="rId5"/>
    <p:sldLayoutId id="2147483671" r:id="rId6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+mj-lt"/>
              </a:rPr>
              <a:t>Shader</a:t>
            </a:r>
            <a:r>
              <a:rPr lang="en-GB" dirty="0" smtClean="0">
                <a:latin typeface="+mj-lt"/>
              </a:rPr>
              <a:t> Profiling and Optimization</a:t>
            </a:r>
            <a:endParaRPr lang="en-GB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097" y="2996455"/>
            <a:ext cx="1333575" cy="1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da-DK" dirty="0" smtClean="0">
                <a:latin typeface="+mj-lt"/>
              </a:rPr>
              <a:t>Arturo Núñez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sz="3200" b="0" dirty="0" smtClean="0">
                <a:latin typeface="+mj-lt"/>
              </a:rPr>
              <a:t>Product Evangelist, Unity Technologies</a:t>
            </a:r>
            <a:endParaRPr lang="da-DK" sz="32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GrassSha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94" y="143301"/>
            <a:ext cx="8342604" cy="43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amDissol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8028" y="68238"/>
            <a:ext cx="7460413" cy="441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Rendering Pipeline - A Basic Overview</a:t>
            </a:r>
            <a:endParaRPr lang="da-DK" dirty="0">
              <a:latin typeface="+mj-lt"/>
            </a:endParaRPr>
          </a:p>
        </p:txBody>
      </p:sp>
      <p:grpSp>
        <p:nvGrpSpPr>
          <p:cNvPr id="4" name="Group 63"/>
          <p:cNvGrpSpPr/>
          <p:nvPr/>
        </p:nvGrpSpPr>
        <p:grpSpPr>
          <a:xfrm>
            <a:off x="706086" y="2141349"/>
            <a:ext cx="1662902" cy="881101"/>
            <a:chOff x="0" y="0"/>
            <a:chExt cx="1662900" cy="881099"/>
          </a:xfrm>
        </p:grpSpPr>
        <p:sp>
          <p:nvSpPr>
            <p:cNvPr id="5" name="Shape 61"/>
            <p:cNvSpPr/>
            <p:nvPr/>
          </p:nvSpPr>
          <p:spPr>
            <a:xfrm>
              <a:off x="-1" y="0"/>
              <a:ext cx="1662902" cy="881100"/>
            </a:xfrm>
            <a:prstGeom prst="rect">
              <a:avLst/>
            </a:prstGeom>
            <a:solidFill>
              <a:schemeClr val="accent5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Shape 62"/>
            <p:cNvSpPr/>
            <p:nvPr/>
          </p:nvSpPr>
          <p:spPr>
            <a:xfrm>
              <a:off x="-1" y="44325"/>
              <a:ext cx="1662902" cy="79245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t>Assets (mesh vertices, textures) sent to GPU</a:t>
              </a:r>
            </a:p>
          </p:txBody>
        </p:sp>
      </p:grpSp>
      <p:sp>
        <p:nvSpPr>
          <p:cNvPr id="7" name="Shape 81"/>
          <p:cNvSpPr/>
          <p:nvPr/>
        </p:nvSpPr>
        <p:spPr>
          <a:xfrm>
            <a:off x="2373755" y="2587149"/>
            <a:ext cx="350545" cy="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  <a:prstDash val="dash"/>
          </a:ln>
        </p:spPr>
        <p:txBody>
          <a:bodyPr/>
          <a:lstStyle/>
          <a:p>
            <a:endParaRPr/>
          </a:p>
        </p:txBody>
      </p:sp>
      <p:grpSp>
        <p:nvGrpSpPr>
          <p:cNvPr id="8" name="Group 67"/>
          <p:cNvGrpSpPr/>
          <p:nvPr/>
        </p:nvGrpSpPr>
        <p:grpSpPr>
          <a:xfrm>
            <a:off x="2729061" y="2096774"/>
            <a:ext cx="1662901" cy="995651"/>
            <a:chOff x="0" y="-2908"/>
            <a:chExt cx="1662900" cy="995649"/>
          </a:xfrm>
        </p:grpSpPr>
        <p:sp>
          <p:nvSpPr>
            <p:cNvPr id="9" name="Shape 65"/>
            <p:cNvSpPr/>
            <p:nvPr/>
          </p:nvSpPr>
          <p:spPr>
            <a:xfrm>
              <a:off x="0" y="54366"/>
              <a:ext cx="1662901" cy="881101"/>
            </a:xfrm>
            <a:prstGeom prst="rect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" name="Shape 66"/>
            <p:cNvSpPr/>
            <p:nvPr/>
          </p:nvSpPr>
          <p:spPr>
            <a:xfrm>
              <a:off x="0" y="-2909"/>
              <a:ext cx="1662901" cy="99565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t>Prepare to Render - Send updated transforms etc. to GPU</a:t>
              </a:r>
            </a:p>
          </p:txBody>
        </p:sp>
      </p:grpSp>
      <p:sp>
        <p:nvSpPr>
          <p:cNvPr id="11" name="Shape 68"/>
          <p:cNvSpPr/>
          <p:nvPr/>
        </p:nvSpPr>
        <p:spPr>
          <a:xfrm>
            <a:off x="876037" y="3190800"/>
            <a:ext cx="1323001" cy="101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(Not necessarily done every frame)</a:t>
            </a:r>
          </a:p>
        </p:txBody>
      </p:sp>
      <p:sp>
        <p:nvSpPr>
          <p:cNvPr id="12" name="Shape 69"/>
          <p:cNvSpPr/>
          <p:nvPr/>
        </p:nvSpPr>
        <p:spPr>
          <a:xfrm>
            <a:off x="4391962" y="2594599"/>
            <a:ext cx="370201" cy="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" name="Shape 70"/>
          <p:cNvSpPr/>
          <p:nvPr/>
        </p:nvSpPr>
        <p:spPr>
          <a:xfrm>
            <a:off x="2544206" y="2393000"/>
            <a:ext cx="1" cy="399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" name="Shape 71"/>
          <p:cNvSpPr/>
          <p:nvPr/>
        </p:nvSpPr>
        <p:spPr>
          <a:xfrm>
            <a:off x="4922287" y="3230625"/>
            <a:ext cx="1323001" cy="80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(Typically happens every frame)</a:t>
            </a:r>
          </a:p>
        </p:txBody>
      </p:sp>
      <p:grpSp>
        <p:nvGrpSpPr>
          <p:cNvPr id="15" name="Group 77"/>
          <p:cNvGrpSpPr/>
          <p:nvPr/>
        </p:nvGrpSpPr>
        <p:grpSpPr>
          <a:xfrm>
            <a:off x="6775012" y="2131199"/>
            <a:ext cx="1662901" cy="881101"/>
            <a:chOff x="0" y="0"/>
            <a:chExt cx="1662900" cy="881099"/>
          </a:xfrm>
        </p:grpSpPr>
        <p:sp>
          <p:nvSpPr>
            <p:cNvPr id="16" name="Shape 75"/>
            <p:cNvSpPr/>
            <p:nvPr/>
          </p:nvSpPr>
          <p:spPr>
            <a:xfrm>
              <a:off x="-1" y="0"/>
              <a:ext cx="1662902" cy="8811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 76"/>
            <p:cNvSpPr/>
            <p:nvPr/>
          </p:nvSpPr>
          <p:spPr>
            <a:xfrm>
              <a:off x="-1" y="145924"/>
              <a:ext cx="1662902" cy="58925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t>Blit Framebuffer to Screen</a:t>
              </a:r>
            </a:p>
          </p:txBody>
        </p:sp>
      </p:grpSp>
      <p:sp>
        <p:nvSpPr>
          <p:cNvPr id="18" name="Shape 78"/>
          <p:cNvSpPr/>
          <p:nvPr/>
        </p:nvSpPr>
        <p:spPr>
          <a:xfrm>
            <a:off x="6414937" y="2594599"/>
            <a:ext cx="370201" cy="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Shape 82"/>
          <p:cNvSpPr/>
          <p:nvPr/>
        </p:nvSpPr>
        <p:spPr>
          <a:xfrm>
            <a:off x="3559809" y="3091179"/>
            <a:ext cx="1361441" cy="534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0" name="Shape 83"/>
          <p:cNvSpPr/>
          <p:nvPr/>
        </p:nvSpPr>
        <p:spPr>
          <a:xfrm>
            <a:off x="6244590" y="3011170"/>
            <a:ext cx="1361440" cy="614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21" name="Group 74"/>
          <p:cNvGrpSpPr/>
          <p:nvPr/>
        </p:nvGrpSpPr>
        <p:grpSpPr>
          <a:xfrm>
            <a:off x="4752035" y="2131199"/>
            <a:ext cx="1662903" cy="881102"/>
            <a:chOff x="-1" y="0"/>
            <a:chExt cx="1662902" cy="881100"/>
          </a:xfrm>
        </p:grpSpPr>
        <p:sp>
          <p:nvSpPr>
            <p:cNvPr id="22" name="Shape 72"/>
            <p:cNvSpPr/>
            <p:nvPr/>
          </p:nvSpPr>
          <p:spPr>
            <a:xfrm>
              <a:off x="-1" y="0"/>
              <a:ext cx="1662902" cy="881100"/>
            </a:xfrm>
            <a:prstGeom prst="rect">
              <a:avLst/>
            </a:prstGeom>
            <a:solidFill>
              <a:schemeClr val="accent5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3" name="Shape 73"/>
            <p:cNvSpPr/>
            <p:nvPr/>
          </p:nvSpPr>
          <p:spPr>
            <a:xfrm>
              <a:off x="-1" y="25069"/>
              <a:ext cx="1662902" cy="83096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rPr dirty="0"/>
                <a:t>Render to FBO - Run </a:t>
              </a:r>
              <a:r>
                <a:rPr dirty="0" smtClean="0"/>
                <a:t>Vert/Frag</a:t>
              </a:r>
              <a:r>
                <a:rPr lang="en-US" dirty="0" smtClean="0"/>
                <a:t> shaders</a:t>
              </a:r>
              <a:r>
                <a:rPr dirty="0" smtClean="0"/>
                <a:t> on </a:t>
              </a:r>
              <a:r>
                <a:rPr dirty="0"/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98" y="344312"/>
            <a:ext cx="8157739" cy="936000"/>
          </a:xfrm>
        </p:spPr>
        <p:txBody>
          <a:bodyPr/>
          <a:lstStyle/>
          <a:p>
            <a:r>
              <a:rPr lang="en-US" sz="2800" dirty="0" err="1">
                <a:latin typeface="+mj-lt"/>
              </a:rPr>
              <a:t>Shaders</a:t>
            </a:r>
            <a:r>
              <a:rPr lang="en-US" sz="2800" dirty="0">
                <a:latin typeface="+mj-lt"/>
              </a:rPr>
              <a:t> - What is </a:t>
            </a:r>
            <a:r>
              <a:rPr lang="en-US" sz="2800" dirty="0" smtClean="0">
                <a:latin typeface="+mj-lt"/>
              </a:rPr>
              <a:t>Vertex </a:t>
            </a:r>
            <a:r>
              <a:rPr lang="en-US" sz="2800" dirty="0" err="1" smtClean="0">
                <a:latin typeface="+mj-lt"/>
              </a:rPr>
              <a:t>Shader</a:t>
            </a:r>
            <a:r>
              <a:rPr lang="en-US" sz="2800" dirty="0">
                <a:latin typeface="+mj-lt"/>
              </a:rPr>
              <a:t>? Fragment </a:t>
            </a:r>
            <a:r>
              <a:rPr lang="en-US" sz="2800" dirty="0" err="1" smtClean="0">
                <a:latin typeface="+mj-lt"/>
              </a:rPr>
              <a:t>Shader</a:t>
            </a:r>
            <a:r>
              <a:rPr lang="en-US" sz="2800" dirty="0">
                <a:latin typeface="+mj-lt"/>
              </a:rPr>
              <a:t>? </a:t>
            </a:r>
            <a:endParaRPr lang="da-DK" sz="2800" dirty="0"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106624" y="2500285"/>
            <a:ext cx="3534150" cy="1581745"/>
            <a:chOff x="5128500" y="2110900"/>
            <a:chExt cx="3534150" cy="1581745"/>
          </a:xfrm>
        </p:grpSpPr>
        <p:sp>
          <p:nvSpPr>
            <p:cNvPr id="5" name="Shape 90"/>
            <p:cNvSpPr/>
            <p:nvPr/>
          </p:nvSpPr>
          <p:spPr>
            <a:xfrm>
              <a:off x="5128500" y="2110900"/>
              <a:ext cx="1601701" cy="3693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91424" tIns="91424" rIns="91424" bIns="91424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Vertex Shader</a:t>
              </a:r>
            </a:p>
          </p:txBody>
        </p:sp>
        <p:sp>
          <p:nvSpPr>
            <p:cNvPr id="6" name="Shape 91"/>
            <p:cNvSpPr/>
            <p:nvPr/>
          </p:nvSpPr>
          <p:spPr>
            <a:xfrm>
              <a:off x="7060949" y="2110900"/>
              <a:ext cx="1601701" cy="3693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91424" tIns="91424" rIns="91424" bIns="91424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Pixel Shader</a:t>
              </a:r>
            </a:p>
          </p:txBody>
        </p:sp>
        <p:pic>
          <p:nvPicPr>
            <p:cNvPr id="7" name="UnrasterizedTri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96231" y="2943344"/>
              <a:ext cx="685801" cy="7493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RasterizedTri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60122" y="2975094"/>
              <a:ext cx="596901" cy="685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Shape 99"/>
            <p:cNvSpPr/>
            <p:nvPr/>
          </p:nvSpPr>
          <p:spPr>
            <a:xfrm>
              <a:off x="6553330" y="3224576"/>
              <a:ext cx="735495" cy="124297"/>
            </a:xfrm>
            <a:prstGeom prst="rightArrow">
              <a:avLst>
                <a:gd name="adj1" fmla="val 32000"/>
                <a:gd name="adj2" fmla="val 456110"/>
              </a:avLst>
            </a:prstGeom>
            <a:solidFill>
              <a:schemeClr val="tx1"/>
            </a:solidFill>
            <a:ln w="12700"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0" name="Shape 88"/>
            <p:cNvSpPr/>
            <p:nvPr/>
          </p:nvSpPr>
          <p:spPr>
            <a:xfrm>
              <a:off x="6120227" y="2617645"/>
              <a:ext cx="1601701" cy="4924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91424" tIns="91424" rIns="91424" bIns="91424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rPr lang="en-US" sz="1000" dirty="0" smtClean="0">
                  <a:solidFill>
                    <a:schemeClr val="tx1"/>
                  </a:solidFill>
                </a:rPr>
                <a:t>Interpolation and Rasterization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0399" y="2500285"/>
            <a:ext cx="3767725" cy="1667350"/>
            <a:chOff x="752275" y="2110900"/>
            <a:chExt cx="3767725" cy="1667350"/>
          </a:xfrm>
        </p:grpSpPr>
        <p:sp>
          <p:nvSpPr>
            <p:cNvPr id="12" name="Shape 88"/>
            <p:cNvSpPr/>
            <p:nvPr/>
          </p:nvSpPr>
          <p:spPr>
            <a:xfrm>
              <a:off x="752275" y="2110900"/>
              <a:ext cx="1601701" cy="3693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91424" tIns="91424" rIns="91424" bIns="91424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Vertex Shader</a:t>
              </a:r>
            </a:p>
          </p:txBody>
        </p:sp>
        <p:sp>
          <p:nvSpPr>
            <p:cNvPr id="13" name="Shape 89"/>
            <p:cNvSpPr/>
            <p:nvPr/>
          </p:nvSpPr>
          <p:spPr>
            <a:xfrm>
              <a:off x="2918299" y="2110900"/>
              <a:ext cx="1601701" cy="3693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91424" tIns="91424" rIns="91424" bIns="91424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Pixel </a:t>
              </a:r>
              <a:r>
                <a:rPr dirty="0" err="1">
                  <a:solidFill>
                    <a:schemeClr val="tx1"/>
                  </a:solidFill>
                </a:rPr>
                <a:t>Shader</a:t>
              </a:r>
              <a:endParaRPr dirty="0">
                <a:solidFill>
                  <a:schemeClr val="tx1"/>
                </a:solidFill>
              </a:endParaRPr>
            </a:p>
          </p:txBody>
        </p:sp>
        <p:pic>
          <p:nvPicPr>
            <p:cNvPr id="14" name="TransparentTriangl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53999" y="2829524"/>
              <a:ext cx="1130301" cy="9144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Shape 93"/>
            <p:cNvSpPr/>
            <p:nvPr/>
          </p:nvSpPr>
          <p:spPr>
            <a:xfrm>
              <a:off x="1490976" y="2739553"/>
              <a:ext cx="124298" cy="124297"/>
            </a:xfrm>
            <a:prstGeom prst="ellipse">
              <a:avLst/>
            </a:prstGeom>
            <a:solidFill>
              <a:srgbClr val="3D56B1"/>
            </a:solidFill>
            <a:ln w="12700"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6" name="Shape 94"/>
            <p:cNvSpPr/>
            <p:nvPr/>
          </p:nvSpPr>
          <p:spPr>
            <a:xfrm>
              <a:off x="2024376" y="3653953"/>
              <a:ext cx="124298" cy="124297"/>
            </a:xfrm>
            <a:prstGeom prst="ellipse">
              <a:avLst/>
            </a:prstGeom>
            <a:solidFill>
              <a:srgbClr val="5FB846"/>
            </a:solidFill>
            <a:ln w="12700"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7" name="Shape 95"/>
            <p:cNvSpPr/>
            <p:nvPr/>
          </p:nvSpPr>
          <p:spPr>
            <a:xfrm>
              <a:off x="995676" y="3653953"/>
              <a:ext cx="124298" cy="124297"/>
            </a:xfrm>
            <a:prstGeom prst="ellipse">
              <a:avLst/>
            </a:prstGeom>
            <a:solidFill>
              <a:srgbClr val="F72725"/>
            </a:solidFill>
            <a:ln w="12700"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8" name="Shape 96"/>
            <p:cNvSpPr/>
            <p:nvPr/>
          </p:nvSpPr>
          <p:spPr>
            <a:xfrm>
              <a:off x="2314704" y="3224576"/>
              <a:ext cx="735495" cy="124297"/>
            </a:xfrm>
            <a:prstGeom prst="rightArrow">
              <a:avLst>
                <a:gd name="adj1" fmla="val 32000"/>
                <a:gd name="adj2" fmla="val 456110"/>
              </a:avLst>
            </a:prstGeom>
            <a:solidFill>
              <a:schemeClr val="tx1"/>
            </a:solidFill>
            <a:ln w="12700"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9" name="Shape 88"/>
            <p:cNvSpPr/>
            <p:nvPr/>
          </p:nvSpPr>
          <p:spPr>
            <a:xfrm>
              <a:off x="1875909" y="2617645"/>
              <a:ext cx="1601701" cy="4924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91424" tIns="91424" rIns="91424" bIns="91424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r>
                <a:rPr lang="en-US" sz="1000" dirty="0" smtClean="0">
                  <a:solidFill>
                    <a:schemeClr val="tx1"/>
                  </a:solidFill>
                </a:rPr>
                <a:t>Interpolation and Rasterization</a:t>
              </a:r>
            </a:p>
          </p:txBody>
        </p:sp>
      </p:grpSp>
      <p:sp>
        <p:nvSpPr>
          <p:cNvPr id="20" name="Shape 104"/>
          <p:cNvSpPr/>
          <p:nvPr/>
        </p:nvSpPr>
        <p:spPr>
          <a:xfrm>
            <a:off x="495249" y="1407111"/>
            <a:ext cx="6543824" cy="40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Vertex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dirty="0" err="1" smtClean="0">
                <a:solidFill>
                  <a:schemeClr val="tx1"/>
                </a:solidFill>
              </a:rPr>
              <a:t>haders</a:t>
            </a:r>
            <a:r>
              <a:rPr lang="en-US" dirty="0" smtClean="0">
                <a:solidFill>
                  <a:schemeClr val="tx1"/>
                </a:solidFill>
              </a:rPr>
              <a:t> run on every vertex of every mesh in the Camera </a:t>
            </a:r>
            <a:r>
              <a:rPr lang="en-US" dirty="0" err="1" smtClean="0">
                <a:solidFill>
                  <a:schemeClr val="tx1"/>
                </a:solidFill>
              </a:rPr>
              <a:t>frustrum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" name="Shape 104"/>
          <p:cNvSpPr/>
          <p:nvPr/>
        </p:nvSpPr>
        <p:spPr>
          <a:xfrm>
            <a:off x="513130" y="1806993"/>
            <a:ext cx="6543824" cy="40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Pixel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dirty="0" err="1" smtClean="0">
                <a:solidFill>
                  <a:schemeClr val="tx1"/>
                </a:solidFill>
              </a:rPr>
              <a:t>haders</a:t>
            </a:r>
            <a:r>
              <a:rPr lang="en-US" dirty="0" smtClean="0">
                <a:solidFill>
                  <a:schemeClr val="tx1"/>
                </a:solidFill>
              </a:rPr>
              <a:t> run on every pixel that lies inside the visible triangles of your mesh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5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Headline can go in two lines if necessary and will </a:t>
            </a:r>
            <a:r>
              <a:rPr lang="en-GB" dirty="0" err="1" smtClean="0"/>
              <a:t>center</a:t>
            </a:r>
            <a:r>
              <a:rPr lang="en-GB" dirty="0" smtClean="0"/>
              <a:t>-align vertically.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First level. Class </a:t>
            </a:r>
            <a:r>
              <a:rPr lang="en-GB" dirty="0" err="1" smtClean="0"/>
              <a:t>aptenttacitisociosqu</a:t>
            </a:r>
            <a:r>
              <a:rPr lang="en-GB" dirty="0" smtClean="0"/>
              <a:t> ad </a:t>
            </a:r>
            <a:r>
              <a:rPr lang="en-GB" dirty="0" err="1" smtClean="0"/>
              <a:t>litoratorquent</a:t>
            </a:r>
            <a:r>
              <a:rPr lang="en-GB" dirty="0" smtClean="0"/>
              <a:t> per </a:t>
            </a:r>
            <a:r>
              <a:rPr lang="en-GB" dirty="0" err="1" smtClean="0"/>
              <a:t>conubia</a:t>
            </a:r>
            <a:r>
              <a:rPr lang="en-GB" dirty="0" smtClean="0"/>
              <a:t> nostra, per </a:t>
            </a:r>
            <a:r>
              <a:rPr lang="en-GB" dirty="0" err="1" smtClean="0"/>
              <a:t>inceptoshymenaeos</a:t>
            </a:r>
            <a:r>
              <a:rPr lang="en-GB" dirty="0" smtClean="0"/>
              <a:t>.</a:t>
            </a:r>
          </a:p>
          <a:p>
            <a:r>
              <a:rPr lang="en-GB" dirty="0" smtClean="0"/>
              <a:t>Second level. Nam quam </a:t>
            </a:r>
            <a:r>
              <a:rPr lang="en-GB" dirty="0" err="1" smtClean="0"/>
              <a:t>nunc</a:t>
            </a:r>
            <a:r>
              <a:rPr lang="en-GB" dirty="0" smtClean="0"/>
              <a:t>, </a:t>
            </a:r>
            <a:r>
              <a:rPr lang="en-GB" dirty="0" err="1" smtClean="0"/>
              <a:t>blanditvel</a:t>
            </a:r>
            <a:r>
              <a:rPr lang="en-GB" dirty="0" smtClean="0"/>
              <a:t>, </a:t>
            </a:r>
            <a:r>
              <a:rPr lang="en-GB" dirty="0" err="1" smtClean="0"/>
              <a:t>luctuspulvinar</a:t>
            </a:r>
            <a:r>
              <a:rPr lang="en-GB" dirty="0" smtClean="0"/>
              <a:t>, </a:t>
            </a:r>
            <a:r>
              <a:rPr lang="en-GB" dirty="0" err="1" smtClean="0"/>
              <a:t>hendrerit</a:t>
            </a:r>
            <a:r>
              <a:rPr lang="en-GB" dirty="0" smtClean="0"/>
              <a:t> id, lorem.</a:t>
            </a:r>
          </a:p>
          <a:p>
            <a:r>
              <a:rPr lang="en-GB" dirty="0" err="1" smtClean="0"/>
              <a:t>Morbi</a:t>
            </a:r>
            <a:r>
              <a:rPr lang="en-GB" dirty="0" smtClean="0"/>
              <a:t> ac </a:t>
            </a:r>
            <a:r>
              <a:rPr lang="en-GB" dirty="0" err="1" smtClean="0"/>
              <a:t>felis</a:t>
            </a:r>
            <a:r>
              <a:rPr lang="en-GB" dirty="0" smtClean="0"/>
              <a:t>. </a:t>
            </a:r>
            <a:r>
              <a:rPr lang="en-GB" dirty="0" err="1" smtClean="0"/>
              <a:t>Phasellusnecsem</a:t>
            </a:r>
            <a:r>
              <a:rPr lang="en-GB" dirty="0" smtClean="0"/>
              <a:t> in </a:t>
            </a:r>
            <a:r>
              <a:rPr lang="en-GB" dirty="0" err="1" smtClean="0"/>
              <a:t>justopellentesquefacilisis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Nullamnullaeros</a:t>
            </a:r>
            <a:r>
              <a:rPr lang="en-GB" dirty="0" smtClean="0"/>
              <a:t>, </a:t>
            </a:r>
            <a:r>
              <a:rPr lang="en-GB" dirty="0" err="1" smtClean="0"/>
              <a:t>ultricies</a:t>
            </a:r>
            <a:r>
              <a:rPr lang="en-GB" dirty="0" smtClean="0"/>
              <a:t> sit </a:t>
            </a:r>
            <a:r>
              <a:rPr lang="en-GB" dirty="0" err="1" smtClean="0"/>
              <a:t>amet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Collaboratively brand fully tested expertise and distinctive meta-services.</a:t>
            </a:r>
          </a:p>
          <a:p>
            <a:pPr lvl="2"/>
            <a:r>
              <a:rPr lang="en-GB" dirty="0" smtClean="0"/>
              <a:t>Professionally alternative ROI rather than vertical best practices.</a:t>
            </a:r>
          </a:p>
          <a:p>
            <a:r>
              <a:rPr lang="en-GB" dirty="0" smtClean="0"/>
              <a:t>Proactively </a:t>
            </a:r>
            <a:r>
              <a:rPr lang="en-GB" dirty="0" err="1" smtClean="0"/>
              <a:t>evisculate</a:t>
            </a:r>
            <a:r>
              <a:rPr lang="en-GB" dirty="0" smtClean="0"/>
              <a:t> clicks-and-mortar human capital through state of the art users.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438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Brugerdefineret 2">
      <a:dk1>
        <a:srgbClr val="002834"/>
      </a:dk1>
      <a:lt1>
        <a:srgbClr val="FFFFFF"/>
      </a:lt1>
      <a:dk2>
        <a:srgbClr val="5A5A5D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17-tokyo-powerpoint-template" id="{E2C25AEF-D8BC-2C4B-9A21-0E0BACD26DF7}" vid="{0E0BC200-E5CE-EA4D-9EC1-7B0FDA6E27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Unite17-Shanghai-powerpoint-template</Template>
  <TotalTime>0</TotalTime>
  <Words>205</Words>
  <Application>Microsoft Office PowerPoint</Application>
  <PresentationFormat>On-screen Show (16:9)</PresentationFormat>
  <Paragraphs>31</Paragraphs>
  <Slides>10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Roboto</vt:lpstr>
      <vt:lpstr>Roboto Light</vt:lpstr>
      <vt:lpstr>Roboto Thin</vt:lpstr>
      <vt:lpstr>White</vt:lpstr>
      <vt:lpstr>PowerPoint Presentation</vt:lpstr>
      <vt:lpstr>Shader Profiling and Optimization</vt:lpstr>
      <vt:lpstr>Arturo Núñez Product Evangelist, Unity Technologies</vt:lpstr>
      <vt:lpstr>PowerPoint Presentation</vt:lpstr>
      <vt:lpstr>PowerPoint Presentation</vt:lpstr>
      <vt:lpstr>Rendering Pipeline - A Basic Overview</vt:lpstr>
      <vt:lpstr>Shaders - What is Vertex Shader? Fragment Shader? </vt:lpstr>
      <vt:lpstr>Headline can go in two lines if necessary and will center-align vertically.</vt:lpstr>
      <vt:lpstr>PowerPoint Presentation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2017-05-06T00:30:16Z</dcterms:created>
  <dcterms:modified xsi:type="dcterms:W3CDTF">2017-05-11T01:52:14Z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